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D"/>
    <a:srgbClr val="FF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11" autoAdjust="0"/>
    <p:restoredTop sz="94660"/>
  </p:normalViewPr>
  <p:slideViewPr>
    <p:cSldViewPr>
      <p:cViewPr varScale="1">
        <p:scale>
          <a:sx n="72" d="100"/>
          <a:sy n="72" d="100"/>
        </p:scale>
        <p:origin x="-192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95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80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42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8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96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3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09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13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88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82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42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F49BB-54A3-4BA4-9E84-E8E2F023A734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F6420-90B7-4653-BBE1-E8CC9001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52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3"/>
          <p:cNvSpPr txBox="1"/>
          <p:nvPr/>
        </p:nvSpPr>
        <p:spPr>
          <a:xfrm>
            <a:off x="1367431" y="211716"/>
            <a:ext cx="42840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外国人材の獲得を検討している県内企業のみなさま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14"/>
          <p:cNvSpPr txBox="1"/>
          <p:nvPr/>
        </p:nvSpPr>
        <p:spPr>
          <a:xfrm>
            <a:off x="-7094" y="613356"/>
            <a:ext cx="6872188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外国人材受入セミナー＆相談会</a:t>
            </a:r>
            <a:endParaRPr kumimoji="1" lang="ja-JP" altLang="en-US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8808720"/>
            <a:ext cx="6872188" cy="9824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13641" y="8969741"/>
            <a:ext cx="761748" cy="630589"/>
            <a:chOff x="36385" y="9141057"/>
            <a:chExt cx="761748" cy="630589"/>
          </a:xfrm>
        </p:grpSpPr>
        <p:sp>
          <p:nvSpPr>
            <p:cNvPr id="14" name="テキスト ボックス 43"/>
            <p:cNvSpPr txBox="1"/>
            <p:nvPr/>
          </p:nvSpPr>
          <p:spPr>
            <a:xfrm>
              <a:off x="36385" y="9340936"/>
              <a:ext cx="761748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900" b="1" spc="-15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お問い合わせ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8960" y="9141057"/>
              <a:ext cx="716598" cy="63058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45"/>
          <p:cNvSpPr txBox="1"/>
          <p:nvPr/>
        </p:nvSpPr>
        <p:spPr>
          <a:xfrm>
            <a:off x="4149080" y="8841432"/>
            <a:ext cx="2608406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600"/>
              </a:lnSpc>
            </a:pPr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</a:t>
            </a:r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</a:p>
          <a:p>
            <a:pPr>
              <a:lnSpc>
                <a:spcPts val="600"/>
              </a:lnSpc>
            </a:pP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  <a:spcAft>
                <a:spcPts val="600"/>
              </a:spcAft>
            </a:pPr>
            <a:r>
              <a:rPr kumimoji="1"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公益財団法人三重県産業支援センター、三重県</a:t>
            </a:r>
            <a:endParaRPr kumimoji="1"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kumimoji="1"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後援］</a:t>
            </a:r>
            <a:endParaRPr kumimoji="1"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kumimoji="1"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三重県商工会議所連合会 </a:t>
            </a: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三重県商工会連合会</a:t>
            </a: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三重県中小企業団体中央会</a:t>
            </a:r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kumimoji="1"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4005064" y="8823032"/>
            <a:ext cx="0" cy="72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40"/>
          <p:cNvSpPr txBox="1"/>
          <p:nvPr/>
        </p:nvSpPr>
        <p:spPr>
          <a:xfrm>
            <a:off x="980728" y="8841432"/>
            <a:ext cx="2916183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600"/>
              </a:lnSpc>
            </a:pPr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運営</a:t>
            </a:r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</a:p>
          <a:p>
            <a:pPr>
              <a:lnSpc>
                <a:spcPts val="600"/>
              </a:lnSpc>
            </a:pP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  <a:spcAft>
                <a:spcPts val="600"/>
              </a:spcAft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 百五総合研究所 　担当：中村、額田、滝川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  <a:spcAft>
                <a:spcPts val="600"/>
              </a:spcAft>
            </a:pPr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514-8666</a:t>
            </a:r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三重県津市岩田２１番２７号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059-228-9105</a:t>
            </a:r>
          </a:p>
          <a:p>
            <a:pPr>
              <a:lnSpc>
                <a:spcPts val="600"/>
              </a:lnSpc>
            </a:pPr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本事業は公益財団法人三重県産業支援センターより受託し、</a:t>
            </a:r>
            <a:endParaRPr lang="en-US" altLang="ja-JP" sz="7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7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株式会社百五総合研究所が運営いたします。</a:t>
            </a:r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380902" y="4033669"/>
            <a:ext cx="3276000" cy="0"/>
          </a:xfrm>
          <a:prstGeom prst="line">
            <a:avLst/>
          </a:prstGeom>
          <a:ln w="571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07625" y="3951089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66482" y="2798263"/>
            <a:ext cx="2347117" cy="1128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</a:t>
            </a:r>
          </a:p>
          <a:p>
            <a:pPr>
              <a:lnSpc>
                <a:spcPts val="1400"/>
              </a:lnSpc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（受付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716494" y="3084855"/>
            <a:ext cx="45431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第一部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基調講演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「外国人材雇用の現状と課題」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一般社団法人　留学生支援ネットワーク　事務局長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久保田　学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第二部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個別相談会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8" name="Picture 4" descr="æ¡æããã¦ãããã¸ãã¹ãã³ã®ã¤ã©ã¹ããæ¥æ¬äººã¨å¤å½äººã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07" y="1092335"/>
            <a:ext cx="903604" cy="100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1" descr="C:\Users\ta-nishi\Desktop\20190624125818\MIESCロゴ[1]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099" y="28167"/>
            <a:ext cx="721520" cy="45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テキスト ボックス 86">
            <a:extLst>
              <a:ext uri="{FF2B5EF4-FFF2-40B4-BE49-F238E27FC236}">
                <a16:creationId xmlns="" xmlns:a16="http://schemas.microsoft.com/office/drawing/2014/main" id="{18060730-881F-4E0C-81F8-7F99027AF9FE}"/>
              </a:ext>
            </a:extLst>
          </p:cNvPr>
          <p:cNvSpPr txBox="1"/>
          <p:nvPr/>
        </p:nvSpPr>
        <p:spPr>
          <a:xfrm>
            <a:off x="3535795" y="9761239"/>
            <a:ext cx="38831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厚生労働省「平成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年度地域活性化雇用創造プロジェクト」採択事業</a:t>
            </a:r>
            <a:endParaRPr lang="en-US" altLang="ja-JP" sz="1050" dirty="0"/>
          </a:p>
        </p:txBody>
      </p:sp>
      <p:sp>
        <p:nvSpPr>
          <p:cNvPr id="94" name="角丸四角形 12">
            <a:extLst>
              <a:ext uri="{FF2B5EF4-FFF2-40B4-BE49-F238E27FC236}">
                <a16:creationId xmlns="" xmlns:a16="http://schemas.microsoft.com/office/drawing/2014/main" id="{5097F5E3-5A43-455A-8ABC-B84D02C42E7C}"/>
              </a:ext>
            </a:extLst>
          </p:cNvPr>
          <p:cNvSpPr/>
          <p:nvPr/>
        </p:nvSpPr>
        <p:spPr bwMode="auto">
          <a:xfrm>
            <a:off x="14187" y="5923"/>
            <a:ext cx="4644000" cy="280928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　三重県地域活性化雇用創造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プロジェクト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外国人材受入支援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kumimoji="1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="" xmlns:a16="http://schemas.microsoft.com/office/drawing/2014/main" id="{6F9A9552-93C8-4958-9284-CB9FC0E721FC}"/>
              </a:ext>
            </a:extLst>
          </p:cNvPr>
          <p:cNvSpPr txBox="1"/>
          <p:nvPr/>
        </p:nvSpPr>
        <p:spPr>
          <a:xfrm>
            <a:off x="170872" y="2457157"/>
            <a:ext cx="646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法律</a:t>
            </a:r>
            <a:r>
              <a:rPr lang="ja-JP" altLang="en-US" sz="1400" dirty="0"/>
              <a:t>・</a:t>
            </a:r>
            <a:r>
              <a:rPr lang="ja-JP" altLang="en-US" sz="1400" b="1" dirty="0"/>
              <a:t>規制</a:t>
            </a:r>
            <a:r>
              <a:rPr lang="ja-JP" altLang="en-US" sz="1400" dirty="0"/>
              <a:t>・</a:t>
            </a:r>
            <a:r>
              <a:rPr lang="ja-JP" altLang="en-US" sz="1400" b="1" dirty="0"/>
              <a:t>労働市場</a:t>
            </a:r>
            <a:r>
              <a:rPr lang="ja-JP" altLang="en-US" sz="1400" dirty="0"/>
              <a:t>など、外国人材受入に関する幅広い情報をご紹介します！</a:t>
            </a:r>
            <a:endParaRPr lang="en-US" altLang="ja-JP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1178" y="5928112"/>
            <a:ext cx="4863230" cy="10002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第一部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「外国人材受入にかかる法・規制」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国際労務管理財団　本部長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対馬　北斗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氏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第二部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「県内企業による外国人材活用体験談」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55649" y="2027166"/>
            <a:ext cx="6768000" cy="2926926"/>
            <a:chOff x="42567" y="2508164"/>
            <a:chExt cx="6768000" cy="2228812"/>
          </a:xfrm>
        </p:grpSpPr>
        <p:sp>
          <p:nvSpPr>
            <p:cNvPr id="48" name="正方形/長方形 47"/>
            <p:cNvSpPr/>
            <p:nvPr/>
          </p:nvSpPr>
          <p:spPr>
            <a:xfrm>
              <a:off x="42567" y="2508164"/>
              <a:ext cx="6768000" cy="2228812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42567" y="2508164"/>
              <a:ext cx="6768000" cy="271114"/>
            </a:xfrm>
            <a:prstGeom prst="rect">
              <a:avLst/>
            </a:prstGeom>
            <a:solidFill>
              <a:srgbClr val="FFFF7D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2" name="テキスト ボックス 81"/>
          <p:cNvSpPr txBox="1"/>
          <p:nvPr/>
        </p:nvSpPr>
        <p:spPr>
          <a:xfrm>
            <a:off x="475758" y="2060362"/>
            <a:ext cx="590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外国人材受入体制構築セミナー</a:t>
            </a:r>
          </a:p>
        </p:txBody>
      </p:sp>
      <p:cxnSp>
        <p:nvCxnSpPr>
          <p:cNvPr id="51" name="直線コネクタ 50"/>
          <p:cNvCxnSpPr/>
          <p:nvPr/>
        </p:nvCxnSpPr>
        <p:spPr>
          <a:xfrm>
            <a:off x="135972" y="2764934"/>
            <a:ext cx="6624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グループ化 51"/>
          <p:cNvGrpSpPr/>
          <p:nvPr/>
        </p:nvGrpSpPr>
        <p:grpSpPr>
          <a:xfrm>
            <a:off x="44369" y="5042994"/>
            <a:ext cx="6768000" cy="3665027"/>
            <a:chOff x="42567" y="2508164"/>
            <a:chExt cx="6768000" cy="3278494"/>
          </a:xfrm>
        </p:grpSpPr>
        <p:sp>
          <p:nvSpPr>
            <p:cNvPr id="53" name="正方形/長方形 52"/>
            <p:cNvSpPr/>
            <p:nvPr/>
          </p:nvSpPr>
          <p:spPr>
            <a:xfrm>
              <a:off x="42567" y="2508164"/>
              <a:ext cx="6768000" cy="32784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42567" y="2508164"/>
              <a:ext cx="6768000" cy="2711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820366" y="5034461"/>
            <a:ext cx="4764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外国人材受入環境整備セミナー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="" xmlns:a16="http://schemas.microsoft.com/office/drawing/2014/main" id="{6F9A9552-93C8-4958-9284-CB9FC0E721FC}"/>
              </a:ext>
            </a:extLst>
          </p:cNvPr>
          <p:cNvSpPr txBox="1"/>
          <p:nvPr/>
        </p:nvSpPr>
        <p:spPr>
          <a:xfrm>
            <a:off x="186430" y="5365884"/>
            <a:ext cx="6465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外国人材受入にかかる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規制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への対応方法に加えて、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外国人材を活用されている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県内企業さまの体験談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等についてもお話し頂きます！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>
            <a:off x="116369" y="5867760"/>
            <a:ext cx="6624000" cy="0"/>
          </a:xfrm>
          <a:prstGeom prst="line">
            <a:avLst/>
          </a:prstGeom>
          <a:ln w="381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76106" y="4626072"/>
            <a:ext cx="120738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5653" y="4687627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申込締切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57791" y="4626072"/>
            <a:ext cx="8483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</a:t>
            </a:r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50606" y="4687627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56172" y="8441752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開催時間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59836" y="8370951"/>
            <a:ext cx="34107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（受付 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～）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>
            <a:off x="116369" y="6910194"/>
            <a:ext cx="6624000" cy="0"/>
          </a:xfrm>
          <a:prstGeom prst="line">
            <a:avLst/>
          </a:prstGeom>
          <a:ln w="381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/>
          <p:cNvGrpSpPr/>
          <p:nvPr/>
        </p:nvGrpSpPr>
        <p:grpSpPr>
          <a:xfrm>
            <a:off x="69244" y="7062859"/>
            <a:ext cx="6768000" cy="1710965"/>
            <a:chOff x="69875" y="6738776"/>
            <a:chExt cx="6768000" cy="1249056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69875" y="6738776"/>
              <a:ext cx="6727251" cy="932496"/>
              <a:chOff x="69875" y="6386946"/>
              <a:chExt cx="6727251" cy="932496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69875" y="6503082"/>
                <a:ext cx="6727251" cy="816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第</a:t>
                </a:r>
                <a:r>
                  <a:rPr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１</a:t>
                </a:r>
                <a:r>
                  <a:rPr kumimoji="1"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回 　</a:t>
                </a:r>
                <a:r>
                  <a:rPr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８</a:t>
                </a:r>
                <a:r>
                  <a:rPr kumimoji="1"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</a:t>
                </a:r>
                <a:r>
                  <a:rPr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１９</a:t>
                </a:r>
                <a:r>
                  <a:rPr kumimoji="1"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日（月）</a:t>
                </a:r>
                <a:r>
                  <a:rPr kumimoji="1"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：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鳥羽商工会議所／鳥羽市　　 </a:t>
                </a:r>
                <a:r>
                  <a:rPr kumimoji="1"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【 8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</a:t>
                </a:r>
                <a:r>
                  <a:rPr kumimoji="1"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15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</a:t>
                </a:r>
                <a:r>
                  <a:rPr kumimoji="1"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】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</a:t>
                </a:r>
                <a:r>
                  <a:rPr kumimoji="1"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　　　　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endParaRPr kumimoji="1"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第２回 　</a:t>
                </a:r>
                <a:r>
                  <a:rPr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８</a:t>
                </a:r>
                <a:r>
                  <a:rPr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</a:t>
                </a:r>
                <a:r>
                  <a:rPr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２３</a:t>
                </a:r>
                <a:r>
                  <a:rPr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日（金）</a:t>
                </a:r>
                <a:r>
                  <a:rPr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：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尾鷲商工会議所／尾鷲市　　 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【 8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21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】</a:t>
                </a: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第</a:t>
                </a:r>
                <a:r>
                  <a:rPr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３</a:t>
                </a:r>
                <a:r>
                  <a:rPr kumimoji="1"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回 　</a:t>
                </a:r>
                <a:r>
                  <a:rPr kumimoji="1"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９</a:t>
                </a:r>
                <a:r>
                  <a:rPr kumimoji="1"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</a:t>
                </a:r>
                <a:r>
                  <a:rPr lang="ja-JP" altLang="en-US" sz="1050" b="1" spc="-15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    </a:t>
                </a:r>
                <a:r>
                  <a:rPr kumimoji="1"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９</a:t>
                </a:r>
                <a:r>
                  <a:rPr kumimoji="1"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</a:t>
                </a:r>
                <a:r>
                  <a:rPr kumimoji="1" lang="ja-JP" altLang="en-US" sz="1050" b="1" spc="-15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（月）</a:t>
                </a:r>
                <a:r>
                  <a:rPr kumimoji="1"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：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四日市商工会議所／四日市市 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【 </a:t>
                </a:r>
                <a:r>
                  <a:rPr kumimoji="1"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9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  </a:t>
                </a:r>
                <a:r>
                  <a:rPr kumimoji="1"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</a:t>
                </a:r>
                <a:r>
                  <a:rPr kumimoji="1"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】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第４回 　</a:t>
                </a:r>
                <a:r>
                  <a:rPr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９</a:t>
                </a:r>
                <a:r>
                  <a:rPr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</a:t>
                </a:r>
                <a:r>
                  <a:rPr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２０</a:t>
                </a:r>
                <a:r>
                  <a:rPr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日（金）</a:t>
                </a:r>
                <a:r>
                  <a:rPr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：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百五・明治安田ビル／津市    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【 9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18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】</a:t>
                </a: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第</a:t>
                </a:r>
                <a:r>
                  <a:rPr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５</a:t>
                </a:r>
                <a:r>
                  <a:rPr kumimoji="1"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回 </a:t>
                </a:r>
                <a:r>
                  <a:rPr kumimoji="1"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１０</a:t>
                </a:r>
                <a:r>
                  <a:rPr kumimoji="1"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</a:t>
                </a:r>
                <a:r>
                  <a:rPr kumimoji="1" lang="ja-JP" altLang="en-US" sz="1050" b="1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１８</a:t>
                </a:r>
                <a:r>
                  <a:rPr kumimoji="1" lang="ja-JP" altLang="en-US" sz="1050" b="1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日（金）</a:t>
                </a:r>
                <a:r>
                  <a:rPr kumimoji="1" lang="ja-JP" altLang="en-US" sz="1050" spc="-1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：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名張商工会議所／名張市　　 </a:t>
                </a:r>
                <a:r>
                  <a:rPr kumimoji="1"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【10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月</a:t>
                </a:r>
                <a:r>
                  <a:rPr kumimoji="1"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16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日</a:t>
                </a:r>
                <a:r>
                  <a:rPr kumimoji="1"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】</a:t>
                </a:r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665227" y="6386946"/>
                <a:ext cx="5969161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ja-JP" altLang="en-US" sz="800" spc="-15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日　程　　　　　　　　　　　　会　場　　　　　　　　　　　　　　　申込締切　　　　　　　   　第一部講師　　　　　　　　　第二部講師　　　　　　　</a:t>
                </a:r>
                <a:endParaRPr lang="en-US" altLang="ja-JP" sz="800" spc="-15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65" name="テキスト ボックス 64"/>
            <p:cNvSpPr txBox="1"/>
            <p:nvPr/>
          </p:nvSpPr>
          <p:spPr>
            <a:xfrm>
              <a:off x="5406966" y="6869577"/>
              <a:ext cx="1430909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食・観光関連企業様　　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食・観光関連企業様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製造業関連企業様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製造業関連企業様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製造業関連企業様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4518075" y="6896403"/>
              <a:ext cx="791109" cy="842154"/>
              <a:chOff x="8977608" y="2997026"/>
              <a:chExt cx="791109" cy="842154"/>
            </a:xfrm>
          </p:grpSpPr>
          <p:sp>
            <p:nvSpPr>
              <p:cNvPr id="25" name="テキスト ボックス 24"/>
              <p:cNvSpPr txBox="1"/>
              <p:nvPr/>
            </p:nvSpPr>
            <p:spPr>
              <a:xfrm>
                <a:off x="9004732" y="3054350"/>
                <a:ext cx="763985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kumimoji="1" lang="ja-JP" altLang="en-US" sz="10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国際労務管理財団</a:t>
                </a:r>
                <a:endPara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ja-JP" altLang="en-US" sz="10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対馬氏</a:t>
                </a:r>
                <a:endPara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8977608" y="2997026"/>
                <a:ext cx="763985" cy="71951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72" name="テキスト ボックス 71"/>
          <p:cNvSpPr txBox="1"/>
          <p:nvPr/>
        </p:nvSpPr>
        <p:spPr>
          <a:xfrm>
            <a:off x="4891383" y="5937983"/>
            <a:ext cx="16561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第三部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個別相談会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203239" y="8355563"/>
            <a:ext cx="13179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各会場 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</a:t>
            </a:r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813013" y="8438499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5647566" y="1129733"/>
            <a:ext cx="937793" cy="907942"/>
            <a:chOff x="6550545" y="2855774"/>
            <a:chExt cx="1000241" cy="1050549"/>
          </a:xfrm>
        </p:grpSpPr>
        <p:sp>
          <p:nvSpPr>
            <p:cNvPr id="77" name="円/楕円 76"/>
            <p:cNvSpPr/>
            <p:nvPr/>
          </p:nvSpPr>
          <p:spPr>
            <a:xfrm>
              <a:off x="6550545" y="2855774"/>
              <a:ext cx="1000241" cy="10505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6714773" y="2942587"/>
              <a:ext cx="675562" cy="8801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全日程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参加</a:t>
              </a:r>
              <a:endPara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無料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="" xmlns:a16="http://schemas.microsoft.com/office/drawing/2014/main" id="{947E4F3C-9532-4AE8-BF6F-7CAE5BFE1988}"/>
              </a:ext>
            </a:extLst>
          </p:cNvPr>
          <p:cNvGrpSpPr/>
          <p:nvPr/>
        </p:nvGrpSpPr>
        <p:grpSpPr>
          <a:xfrm>
            <a:off x="4719380" y="1130076"/>
            <a:ext cx="900000" cy="939971"/>
            <a:chOff x="8603764" y="3983737"/>
            <a:chExt cx="813072" cy="919831"/>
          </a:xfrm>
        </p:grpSpPr>
        <p:sp>
          <p:nvSpPr>
            <p:cNvPr id="38" name="円/楕円 76">
              <a:extLst>
                <a:ext uri="{FF2B5EF4-FFF2-40B4-BE49-F238E27FC236}">
                  <a16:creationId xmlns="" xmlns:a16="http://schemas.microsoft.com/office/drawing/2014/main" id="{9907908A-1988-4B0B-9560-A2FF81C3C17C}"/>
                </a:ext>
              </a:extLst>
            </p:cNvPr>
            <p:cNvSpPr/>
            <p:nvPr/>
          </p:nvSpPr>
          <p:spPr>
            <a:xfrm>
              <a:off x="8603764" y="3983737"/>
              <a:ext cx="813072" cy="8807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="" xmlns:a16="http://schemas.microsoft.com/office/drawing/2014/main" id="{F1DB1D17-6817-4FD0-AAA2-558C157CFFEE}"/>
                </a:ext>
              </a:extLst>
            </p:cNvPr>
            <p:cNvSpPr txBox="1"/>
            <p:nvPr/>
          </p:nvSpPr>
          <p:spPr>
            <a:xfrm>
              <a:off x="8693460" y="4015080"/>
              <a:ext cx="653416" cy="8884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全日程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個別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相談会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併催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="" xmlns:a16="http://schemas.microsoft.com/office/drawing/2014/main" id="{AFB8ECEB-75A6-477D-B8E7-0B098F9766FB}"/>
              </a:ext>
            </a:extLst>
          </p:cNvPr>
          <p:cNvGrpSpPr/>
          <p:nvPr/>
        </p:nvGrpSpPr>
        <p:grpSpPr>
          <a:xfrm>
            <a:off x="101178" y="1043122"/>
            <a:ext cx="3111798" cy="1017239"/>
            <a:chOff x="8584552" y="3983736"/>
            <a:chExt cx="1000241" cy="1050549"/>
          </a:xfrm>
        </p:grpSpPr>
        <p:sp>
          <p:nvSpPr>
            <p:cNvPr id="83" name="円/楕円 76">
              <a:extLst>
                <a:ext uri="{FF2B5EF4-FFF2-40B4-BE49-F238E27FC236}">
                  <a16:creationId xmlns="" xmlns:a16="http://schemas.microsoft.com/office/drawing/2014/main" id="{AADEAF31-5AE7-4B84-8D27-EC51670A2696}"/>
                </a:ext>
              </a:extLst>
            </p:cNvPr>
            <p:cNvSpPr/>
            <p:nvPr/>
          </p:nvSpPr>
          <p:spPr>
            <a:xfrm>
              <a:off x="8584552" y="3983736"/>
              <a:ext cx="1000241" cy="10505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="" xmlns:a16="http://schemas.microsoft.com/office/drawing/2014/main" id="{F094753B-0F01-46BB-BB14-9996D194800C}"/>
                </a:ext>
              </a:extLst>
            </p:cNvPr>
            <p:cNvSpPr txBox="1"/>
            <p:nvPr/>
          </p:nvSpPr>
          <p:spPr>
            <a:xfrm>
              <a:off x="9027945" y="4199889"/>
              <a:ext cx="152748" cy="3000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74" name="テキスト ボックス 73">
            <a:extLst>
              <a:ext uri="{FF2B5EF4-FFF2-40B4-BE49-F238E27FC236}">
                <a16:creationId xmlns="" xmlns:a16="http://schemas.microsoft.com/office/drawing/2014/main" id="{7CF05CAF-60F7-478B-B90A-E2D730746BD7}"/>
              </a:ext>
            </a:extLst>
          </p:cNvPr>
          <p:cNvSpPr txBox="1"/>
          <p:nvPr/>
        </p:nvSpPr>
        <p:spPr>
          <a:xfrm>
            <a:off x="1577102" y="1171860"/>
            <a:ext cx="121058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人事管理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ご担当者様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="" xmlns:a16="http://schemas.microsoft.com/office/drawing/2014/main" id="{34195228-2C45-4BDD-8A27-20400CFB8DA1}"/>
              </a:ext>
            </a:extLst>
          </p:cNvPr>
          <p:cNvSpPr txBox="1"/>
          <p:nvPr/>
        </p:nvSpPr>
        <p:spPr>
          <a:xfrm>
            <a:off x="453420" y="1184922"/>
            <a:ext cx="1163981" cy="89825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経営者様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="" xmlns:a16="http://schemas.microsoft.com/office/drawing/2014/main" id="{22AE25B7-D0C3-40CA-B72E-1780C1E8C265}"/>
              </a:ext>
            </a:extLst>
          </p:cNvPr>
          <p:cNvSpPr txBox="1"/>
          <p:nvPr/>
        </p:nvSpPr>
        <p:spPr>
          <a:xfrm>
            <a:off x="577208" y="1682417"/>
            <a:ext cx="223651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向けのセミナーです！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90" name="グループ化 89">
            <a:extLst>
              <a:ext uri="{FF2B5EF4-FFF2-40B4-BE49-F238E27FC236}">
                <a16:creationId xmlns="" xmlns:a16="http://schemas.microsoft.com/office/drawing/2014/main" id="{0DF5D2D9-F25C-4215-AB8D-395506EDD087}"/>
              </a:ext>
            </a:extLst>
          </p:cNvPr>
          <p:cNvGrpSpPr/>
          <p:nvPr/>
        </p:nvGrpSpPr>
        <p:grpSpPr>
          <a:xfrm>
            <a:off x="5134635" y="6191358"/>
            <a:ext cx="1656184" cy="795590"/>
            <a:chOff x="6550545" y="2855774"/>
            <a:chExt cx="1000241" cy="1050549"/>
          </a:xfrm>
        </p:grpSpPr>
        <p:sp>
          <p:nvSpPr>
            <p:cNvPr id="91" name="円/楕円 76">
              <a:extLst>
                <a:ext uri="{FF2B5EF4-FFF2-40B4-BE49-F238E27FC236}">
                  <a16:creationId xmlns="" xmlns:a16="http://schemas.microsoft.com/office/drawing/2014/main" id="{7B75FFF5-608A-49D2-A8CD-0CC1778FFEB7}"/>
                </a:ext>
              </a:extLst>
            </p:cNvPr>
            <p:cNvSpPr/>
            <p:nvPr/>
          </p:nvSpPr>
          <p:spPr>
            <a:xfrm>
              <a:off x="6550545" y="2855774"/>
              <a:ext cx="1000241" cy="10505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="" xmlns:a16="http://schemas.microsoft.com/office/drawing/2014/main" id="{60A16356-6EBF-4247-ADFD-0856942C1B83}"/>
                </a:ext>
              </a:extLst>
            </p:cNvPr>
            <p:cNvSpPr txBox="1"/>
            <p:nvPr/>
          </p:nvSpPr>
          <p:spPr>
            <a:xfrm>
              <a:off x="6735562" y="2891407"/>
              <a:ext cx="607206" cy="99570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県内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５地域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で開催！</a:t>
              </a:r>
              <a:endPara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620147" y="3929651"/>
            <a:ext cx="2010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百五・明治安田ビル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２階セミナールーム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津市羽所町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375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番地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JR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・近鉄津駅東口より徒歩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33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03113"/>
              </p:ext>
            </p:extLst>
          </p:nvPr>
        </p:nvGraphicFramePr>
        <p:xfrm>
          <a:off x="199754" y="5167740"/>
          <a:ext cx="6516000" cy="3817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9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3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66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04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日程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セミナー会場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参加申込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7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○を記入</a:t>
                      </a:r>
                      <a:r>
                        <a:rPr kumimoji="1" lang="en-US" altLang="ja-JP" sz="7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個別相談希望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7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（○を記入）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418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外国人材受入体制構築セミナー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960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spc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100" spc="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spc="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 </a:t>
                      </a:r>
                      <a:r>
                        <a:rPr kumimoji="1" lang="en-US" altLang="ja-JP" sz="1100" spc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火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100" spc="-1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百五・明治安田ビル</a:t>
                      </a:r>
                      <a:r>
                        <a:rPr kumimoji="1" lang="ja-JP" altLang="en-US" sz="1100" b="1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階セミナールーム</a:t>
                      </a:r>
                      <a:endParaRPr kumimoji="1" lang="en-US" altLang="ja-JP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（津市羽所町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375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番地）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＊駐車場はございませんので、公共交通機関もしくは近隣の有料駐車場をご利用ください。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418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外国人材受入環境整備セミナー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960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spc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100" spc="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spc="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en-US" altLang="ja-JP" sz="1100" spc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100" spc="-1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第１回</a:t>
                      </a:r>
                      <a:r>
                        <a:rPr kumimoji="1" lang="ja-JP" altLang="en-US" sz="1050" b="1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鳥羽商工会議所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（鳥羽市大明東町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1-7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60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spc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 /23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金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100" spc="-1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第２回</a:t>
                      </a:r>
                      <a:r>
                        <a:rPr kumimoji="1" lang="ja-JP" altLang="en-US" sz="1050" b="1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尾鷲商工会議所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（尾鷲市朝日町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14-45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spc="-1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960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spc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 / 9</a:t>
                      </a:r>
                      <a:r>
                        <a:rPr kumimoji="1" lang="en-US" altLang="ja-JP" sz="1100" spc="-1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spc="-1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spc="-1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100" spc="-1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第３回 四日市商工会議所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（四日市市諏訪町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2-5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  <a:p>
                      <a:r>
                        <a:rPr kumimoji="1" lang="ja-JP" altLang="en-US" sz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＊駐車場は数に限りがございますので、公共交通機関もしくは近隣の有料駐車場をご利用</a:t>
                      </a:r>
                      <a:endParaRPr kumimoji="1" lang="en-US" altLang="ja-JP"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ください。</a:t>
                      </a:r>
                      <a:endParaRPr kumimoji="1" lang="en-US" altLang="ja-JP"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960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spc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 /20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金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100" spc="-1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第４回 百五・明治安田ビル　</a:t>
                      </a:r>
                      <a:r>
                        <a:rPr kumimoji="1" lang="en-US" altLang="ja-JP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階セミナールーム</a:t>
                      </a:r>
                      <a:endParaRPr kumimoji="1" lang="en-US" altLang="ja-JP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（津市羽所町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375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番地）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＊駐車場はございませんので、公共交通機関もしくは近隣の有料駐車場をご利用ください。</a:t>
                      </a:r>
                      <a:endParaRPr kumimoji="1" lang="en-US" altLang="ja-JP"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960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spc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10/18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金</a:t>
                      </a:r>
                      <a:r>
                        <a:rPr kumimoji="1" lang="en-US" altLang="ja-JP" sz="11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100" spc="-1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第５回 名張商工会議所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（名張市南町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822-2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76672" y="56456"/>
            <a:ext cx="5824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外国人材受入セミナー＆個別相談会　参加申込書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7071" y="416496"/>
            <a:ext cx="6861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必要事項をご記入のうえ、下記の宛先まで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644740"/>
              </p:ext>
            </p:extLst>
          </p:nvPr>
        </p:nvGraphicFramePr>
        <p:xfrm>
          <a:off x="197859" y="1445311"/>
          <a:ext cx="6516000" cy="35400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571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3544">
                  <a:extLst>
                    <a:ext uri="{9D8B030D-6E8A-4147-A177-3AD203B41FA5}">
                      <a16:colId xmlns="" xmlns:a16="http://schemas.microsoft.com/office/drawing/2014/main" val="295848201"/>
                    </a:ext>
                  </a:extLst>
                </a:gridCol>
                <a:gridCol w="28217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9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6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6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業　種</a:t>
                      </a:r>
                    </a:p>
                  </a:txBody>
                  <a:tcPr marL="44501" marR="445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6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5366572"/>
                  </a:ext>
                </a:extLst>
              </a:tr>
              <a:tr h="419774">
                <a:tc row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住所（〒　　　</a:t>
                      </a: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57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　話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63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7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ja-JP" altLang="en-US" sz="7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でお申込みいただく場合は記入する必要はありません</a:t>
                      </a:r>
                      <a:endParaRPr lang="ja-JP" sz="7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参加者</a:t>
                      </a:r>
                      <a:endParaRPr lang="en-US" alt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4501" marR="4450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部署</a:t>
                      </a:r>
                    </a:p>
                  </a:txBody>
                  <a:tcPr marL="44501" marR="44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kumimoji="1" lang="ja-JP" altLang="en-US" sz="105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4501" marR="44501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お名前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4501" marR="4450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719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4501" marR="4450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部署</a:t>
                      </a:r>
                    </a:p>
                  </a:txBody>
                  <a:tcPr marL="44501" marR="44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お名前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4501" marR="4450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06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個別相談会ご希望者</a:t>
                      </a:r>
                      <a:endParaRPr lang="en-US" altLang="ja-JP" sz="900" b="1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外国人材雇用に対して</a:t>
                      </a:r>
                      <a:endParaRPr lang="en-US" alt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ご関心のあるポイントをご記入下さい</a:t>
                      </a:r>
                      <a:endParaRPr lang="en-US" alt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4501" marR="4450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4501" marR="4450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4501" marR="44501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82180" y="9105317"/>
            <a:ext cx="66355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個人情報の取扱いについて：</a:t>
            </a:r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本申込書の個人情報は、当事業の運営管理にのみ利用</a:t>
            </a: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致します</a:t>
            </a:r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。情報は必要なセキュリティ対策を講じ厳重に管理し、第三者には提供しません。</a:t>
            </a:r>
            <a:endParaRPr kumimoji="1"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2275911" y="69381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0239" y="704528"/>
            <a:ext cx="653115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 百五総合研究所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chosa@hri105.jp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059-228-9380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457" y="9275258"/>
            <a:ext cx="6858000" cy="630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34020" y="9275258"/>
            <a:ext cx="684578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 百五総合研究所　（担当：中村・額田・滝川）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HP: https://www.hri105.co.jp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059-228-9105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059-228-9380</a:t>
            </a:r>
          </a:p>
        </p:txBody>
      </p:sp>
    </p:spTree>
    <p:extLst>
      <p:ext uri="{BB962C8B-B14F-4D97-AF65-F5344CB8AC3E}">
        <p14:creationId xmlns:p14="http://schemas.microsoft.com/office/powerpoint/2010/main" val="20701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A4 210 x 297 mm</PresentationFormat>
  <Paragraphs>135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2019-07-17T00:40:48Z</dcterms:created>
  <dcterms:modified xsi:type="dcterms:W3CDTF">2019-07-29T23:59:13Z</dcterms:modified>
</cp:coreProperties>
</file>